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26" r:id="rId1"/>
  </p:sldMasterIdLst>
  <p:notesMasterIdLst>
    <p:notesMasterId r:id="rId4"/>
  </p:notesMasterIdLst>
  <p:handoutMasterIdLst>
    <p:handoutMasterId r:id="rId5"/>
  </p:handoutMasterIdLst>
  <p:sldIdLst>
    <p:sldId id="2215" r:id="rId2"/>
    <p:sldId id="2216" r:id="rId3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cer" initials="a" lastIdx="1" clrIdx="0">
    <p:extLst>
      <p:ext uri="{19B8F6BF-5375-455C-9EA6-DF929625EA0E}">
        <p15:presenceInfo xmlns:p15="http://schemas.microsoft.com/office/powerpoint/2012/main" userId="ac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CC3399"/>
    <a:srgbClr val="318B71"/>
    <a:srgbClr val="7030A0"/>
    <a:srgbClr val="0066CC"/>
    <a:srgbClr val="1482AB"/>
    <a:srgbClr val="CC6600"/>
    <a:srgbClr val="1D9BA1"/>
    <a:srgbClr val="00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7CE84F3-28C3-443E-9E96-99CF82512B78}" styleName="深色樣式 1 - 輔色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49" autoAdjust="0"/>
    <p:restoredTop sz="93633" autoAdjust="0"/>
  </p:normalViewPr>
  <p:slideViewPr>
    <p:cSldViewPr snapToGrid="0">
      <p:cViewPr varScale="1">
        <p:scale>
          <a:sx n="79" d="100"/>
          <a:sy n="79" d="100"/>
        </p:scale>
        <p:origin x="1080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7E195-404F-4050-8BF6-138D782537FB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EF6BA-4620-4F11-9B13-10BE7E8578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6706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4D599-0535-4F70-BEEF-FB2D8DF605F9}" type="datetimeFigureOut">
              <a:rPr lang="zh-TW" altLang="en-US" smtClean="0"/>
              <a:t>2025/5/14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5B7A6-AE55-4B0F-8EB3-83E5CB8F4D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1363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CB50-859D-4C7A-B95A-A9432EDEDC79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 userDrawn="1"/>
        </p:nvSpPr>
        <p:spPr>
          <a:xfrm>
            <a:off x="3137103" y="6480403"/>
            <a:ext cx="3108544" cy="27699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12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敦品勵學。實證濟世。深耕國際。永續高醫</a:t>
            </a:r>
          </a:p>
        </p:txBody>
      </p:sp>
    </p:spTree>
    <p:extLst>
      <p:ext uri="{BB962C8B-B14F-4D97-AF65-F5344CB8AC3E}">
        <p14:creationId xmlns:p14="http://schemas.microsoft.com/office/powerpoint/2010/main" val="3745363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CB50-859D-4C7A-B95A-A9432EDEDC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5305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8"/>
            <a:ext cx="5800725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CB50-859D-4C7A-B95A-A9432EDEDC7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3137103" y="6480403"/>
            <a:ext cx="3108544" cy="27699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12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敦品勵學。實證濟世。深耕國際。永續高醫</a:t>
            </a:r>
          </a:p>
        </p:txBody>
      </p:sp>
      <p:sp>
        <p:nvSpPr>
          <p:cNvPr id="11" name="矩形 10"/>
          <p:cNvSpPr/>
          <p:nvPr/>
        </p:nvSpPr>
        <p:spPr>
          <a:xfrm>
            <a:off x="644385" y="6486715"/>
            <a:ext cx="2305439" cy="25391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altLang="zh-TW" sz="1050" b="1" i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Kaohsiung Medical</a:t>
            </a:r>
            <a:r>
              <a:rPr lang="en-US" altLang="zh-TW" sz="1050" b="1" i="1" baseline="0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University</a:t>
            </a:r>
            <a:r>
              <a:rPr lang="zh-TW" altLang="en-US" sz="1050" b="1" i="1" baseline="0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050" b="1" i="1" baseline="0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(KMU)</a:t>
            </a:r>
            <a:endParaRPr lang="zh-TW" altLang="en-US" sz="1050" b="1" i="1" dirty="0">
              <a:solidFill>
                <a:schemeClr val="tx2">
                  <a:lumMod val="40000"/>
                  <a:lumOff val="6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12" name="圖片 11" descr="kmu_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61" y="6266913"/>
            <a:ext cx="551423" cy="56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461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CB50-859D-4C7A-B95A-A9432EDEDC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9520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CB50-859D-4C7A-B95A-A9432EDEDC79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 userDrawn="1"/>
        </p:nvSpPr>
        <p:spPr>
          <a:xfrm>
            <a:off x="3137103" y="6480403"/>
            <a:ext cx="3108544" cy="27699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12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敦品勵學。實證濟世。深耕國際。永續高醫</a:t>
            </a:r>
          </a:p>
        </p:txBody>
      </p:sp>
    </p:spTree>
    <p:extLst>
      <p:ext uri="{BB962C8B-B14F-4D97-AF65-F5344CB8AC3E}">
        <p14:creationId xmlns:p14="http://schemas.microsoft.com/office/powerpoint/2010/main" val="2592720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845734"/>
            <a:ext cx="370332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CB50-859D-4C7A-B95A-A9432EDEDC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9034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CB50-859D-4C7A-B95A-A9432EDEDC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3674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CB50-859D-4C7A-B95A-A9432EDEDC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18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59786"/>
            <a:ext cx="9141619" cy="3982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94138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CB50-859D-4C7A-B95A-A9432EDEDC79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 descr="kmu_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61" y="6266913"/>
            <a:ext cx="551423" cy="565165"/>
          </a:xfrm>
          <a:prstGeom prst="rect">
            <a:avLst/>
          </a:prstGeom>
        </p:spPr>
      </p:pic>
      <p:sp>
        <p:nvSpPr>
          <p:cNvPr id="13" name="矩形 12"/>
          <p:cNvSpPr/>
          <p:nvPr userDrawn="1"/>
        </p:nvSpPr>
        <p:spPr>
          <a:xfrm>
            <a:off x="3137103" y="6480403"/>
            <a:ext cx="3108544" cy="27699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12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敦品勵學。實證濟世。深耕國際。永續高醫</a:t>
            </a:r>
          </a:p>
        </p:txBody>
      </p:sp>
      <p:sp>
        <p:nvSpPr>
          <p:cNvPr id="14" name="矩形 13"/>
          <p:cNvSpPr/>
          <p:nvPr userDrawn="1"/>
        </p:nvSpPr>
        <p:spPr>
          <a:xfrm>
            <a:off x="644385" y="6486715"/>
            <a:ext cx="2305439" cy="25391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altLang="zh-TW" sz="1050" b="1" i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Kaohsiung Medical</a:t>
            </a:r>
            <a:r>
              <a:rPr lang="en-US" altLang="zh-TW" sz="1050" b="1" i="1" baseline="0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University</a:t>
            </a:r>
            <a:r>
              <a:rPr lang="zh-TW" altLang="en-US" sz="1050" b="1" i="1" baseline="0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050" b="1" i="1" baseline="0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(KMU)</a:t>
            </a:r>
            <a:endParaRPr lang="zh-TW" altLang="en-US" sz="1050" b="1" i="1" dirty="0">
              <a:solidFill>
                <a:schemeClr val="tx2">
                  <a:lumMod val="40000"/>
                  <a:lumOff val="6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54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26CB50-859D-4C7A-B95A-A9432EDEDC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7485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4948" cy="822960"/>
          </a:xfrm>
        </p:spPr>
        <p:txBody>
          <a:bodyPr lIns="91440" tIns="0" rIns="9144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3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CB50-859D-4C7A-B95A-A9432EDEDC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7941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5734"/>
            <a:ext cx="75438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50910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C26CB50-859D-4C7A-B95A-A9432EDEDC79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 userDrawn="1"/>
        </p:nvSpPr>
        <p:spPr>
          <a:xfrm>
            <a:off x="3137103" y="6480403"/>
            <a:ext cx="3108544" cy="276999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zh-TW" altLang="en-US" sz="12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敦品勵學。實證濟世。深耕國際。永續高醫</a:t>
            </a:r>
          </a:p>
        </p:txBody>
      </p:sp>
      <p:sp>
        <p:nvSpPr>
          <p:cNvPr id="14" name="矩形 13"/>
          <p:cNvSpPr/>
          <p:nvPr userDrawn="1"/>
        </p:nvSpPr>
        <p:spPr>
          <a:xfrm>
            <a:off x="644385" y="6486715"/>
            <a:ext cx="2305439" cy="25391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altLang="zh-TW" sz="1050" b="1" i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Kaohsiung Medical</a:t>
            </a:r>
            <a:r>
              <a:rPr lang="en-US" altLang="zh-TW" sz="1050" b="1" i="1" baseline="0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University</a:t>
            </a:r>
            <a:r>
              <a:rPr lang="zh-TW" altLang="en-US" sz="1050" b="1" i="1" baseline="0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050" b="1" i="1" baseline="0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(KMU)</a:t>
            </a:r>
            <a:endParaRPr lang="zh-TW" altLang="en-US" sz="1050" b="1" i="1" dirty="0">
              <a:solidFill>
                <a:schemeClr val="tx2">
                  <a:lumMod val="40000"/>
                  <a:lumOff val="60000"/>
                </a:schemeClr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15" name="圖片 14" descr="kmu_logo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61" y="6266913"/>
            <a:ext cx="551423" cy="56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8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7" r:id="rId1"/>
    <p:sldLayoutId id="2147484028" r:id="rId2"/>
    <p:sldLayoutId id="2147484029" r:id="rId3"/>
    <p:sldLayoutId id="2147484030" r:id="rId4"/>
    <p:sldLayoutId id="2147484031" r:id="rId5"/>
    <p:sldLayoutId id="2147484032" r:id="rId6"/>
    <p:sldLayoutId id="2147484033" r:id="rId7"/>
    <p:sldLayoutId id="2147484034" r:id="rId8"/>
    <p:sldLayoutId id="2147484035" r:id="rId9"/>
    <p:sldLayoutId id="2147484036" r:id="rId10"/>
    <p:sldLayoutId id="2147484037" r:id="rId11"/>
  </p:sldLayoutIdLst>
  <p:hf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26CB50-859D-4C7A-B95A-A9432EDEDC79}" type="slidenum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448064"/>
              </p:ext>
            </p:extLst>
          </p:nvPr>
        </p:nvGraphicFramePr>
        <p:xfrm>
          <a:off x="518543" y="1302031"/>
          <a:ext cx="7267712" cy="11520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494098">
                  <a:extLst>
                    <a:ext uri="{9D8B030D-6E8A-4147-A177-3AD203B41FA5}">
                      <a16:colId xmlns:a16="http://schemas.microsoft.com/office/drawing/2014/main" val="2837546793"/>
                    </a:ext>
                  </a:extLst>
                </a:gridCol>
                <a:gridCol w="700803">
                  <a:extLst>
                    <a:ext uri="{9D8B030D-6E8A-4147-A177-3AD203B41FA5}">
                      <a16:colId xmlns:a16="http://schemas.microsoft.com/office/drawing/2014/main" val="2346651235"/>
                    </a:ext>
                  </a:extLst>
                </a:gridCol>
                <a:gridCol w="823749">
                  <a:extLst>
                    <a:ext uri="{9D8B030D-6E8A-4147-A177-3AD203B41FA5}">
                      <a16:colId xmlns:a16="http://schemas.microsoft.com/office/drawing/2014/main" val="1386714895"/>
                    </a:ext>
                  </a:extLst>
                </a:gridCol>
                <a:gridCol w="676212">
                  <a:extLst>
                    <a:ext uri="{9D8B030D-6E8A-4147-A177-3AD203B41FA5}">
                      <a16:colId xmlns:a16="http://schemas.microsoft.com/office/drawing/2014/main" val="3534803776"/>
                    </a:ext>
                  </a:extLst>
                </a:gridCol>
                <a:gridCol w="823751">
                  <a:extLst>
                    <a:ext uri="{9D8B030D-6E8A-4147-A177-3AD203B41FA5}">
                      <a16:colId xmlns:a16="http://schemas.microsoft.com/office/drawing/2014/main" val="2438115824"/>
                    </a:ext>
                  </a:extLst>
                </a:gridCol>
                <a:gridCol w="737686">
                  <a:extLst>
                    <a:ext uri="{9D8B030D-6E8A-4147-A177-3AD203B41FA5}">
                      <a16:colId xmlns:a16="http://schemas.microsoft.com/office/drawing/2014/main" val="1901835843"/>
                    </a:ext>
                  </a:extLst>
                </a:gridCol>
                <a:gridCol w="1011413">
                  <a:extLst>
                    <a:ext uri="{9D8B030D-6E8A-4147-A177-3AD203B41FA5}">
                      <a16:colId xmlns:a16="http://schemas.microsoft.com/office/drawing/2014/main" val="309703552"/>
                    </a:ext>
                  </a:extLst>
                </a:gridCol>
              </a:tblGrid>
              <a:tr h="432000"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關鍵績效指標項目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第一年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108.8.1~109.12.31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第二年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110.1.1~110.12.31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第三年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111.1.1~111.12.31</a:t>
                      </a:r>
                      <a:endParaRPr lang="zh-TW" sz="13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150806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目標值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達成情形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目標值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達成情形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目標值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達成情形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9548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癌症研究中心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7790422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362010" y="612786"/>
            <a:ext cx="7810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b="1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【</a:t>
            </a:r>
            <a:r>
              <a:rPr lang="zh-TW" altLang="zh-TW" b="1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論文發表</a:t>
            </a:r>
            <a:r>
              <a:rPr lang="en-US" altLang="zh-TW" b="1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】</a:t>
            </a:r>
            <a:r>
              <a:rPr lang="en-US" altLang="zh-TW" sz="1600" kern="100" dirty="0">
                <a:solidFill>
                  <a:srgbClr val="0070C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(*</a:t>
            </a:r>
            <a:r>
              <a:rPr lang="zh-TW" altLang="zh-TW" sz="1600" kern="100" dirty="0">
                <a:solidFill>
                  <a:srgbClr val="0070C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僅採計與計畫主軸相關且以中心名義發表之期刊論文</a:t>
            </a:r>
            <a:r>
              <a:rPr lang="en-US" altLang="zh-TW" sz="1600" kern="100" dirty="0">
                <a:solidFill>
                  <a:srgbClr val="0070C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7" name="矩形 16"/>
          <p:cNvSpPr/>
          <p:nvPr/>
        </p:nvSpPr>
        <p:spPr>
          <a:xfrm>
            <a:off x="445134" y="3629350"/>
            <a:ext cx="62517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[(IF</a:t>
            </a:r>
            <a:r>
              <a:rPr lang="zh-TW" altLang="zh-TW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≧</a:t>
            </a:r>
            <a:r>
              <a:rPr lang="en-US" altLang="zh-TW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5)</a:t>
            </a:r>
            <a:r>
              <a:rPr lang="zh-TW" altLang="zh-TW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或</a:t>
            </a:r>
            <a:r>
              <a:rPr lang="en-US" altLang="zh-TW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(IF&lt;5</a:t>
            </a:r>
            <a:r>
              <a:rPr lang="zh-TW" altLang="zh-TW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但期刊領域排名前</a:t>
            </a:r>
            <a:r>
              <a:rPr lang="en-US" altLang="zh-TW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10%)]</a:t>
            </a:r>
            <a:r>
              <a:rPr lang="zh-TW" altLang="en-US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之</a:t>
            </a:r>
            <a:r>
              <a:rPr lang="zh-TW" altLang="zh-TW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期刊論文發表篇數</a:t>
            </a: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109284"/>
              </p:ext>
            </p:extLst>
          </p:nvPr>
        </p:nvGraphicFramePr>
        <p:xfrm>
          <a:off x="518543" y="4027240"/>
          <a:ext cx="7258475" cy="11520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494098">
                  <a:extLst>
                    <a:ext uri="{9D8B030D-6E8A-4147-A177-3AD203B41FA5}">
                      <a16:colId xmlns:a16="http://schemas.microsoft.com/office/drawing/2014/main" val="2837546793"/>
                    </a:ext>
                  </a:extLst>
                </a:gridCol>
                <a:gridCol w="700803">
                  <a:extLst>
                    <a:ext uri="{9D8B030D-6E8A-4147-A177-3AD203B41FA5}">
                      <a16:colId xmlns:a16="http://schemas.microsoft.com/office/drawing/2014/main" val="2346651235"/>
                    </a:ext>
                  </a:extLst>
                </a:gridCol>
                <a:gridCol w="823749">
                  <a:extLst>
                    <a:ext uri="{9D8B030D-6E8A-4147-A177-3AD203B41FA5}">
                      <a16:colId xmlns:a16="http://schemas.microsoft.com/office/drawing/2014/main" val="1386714895"/>
                    </a:ext>
                  </a:extLst>
                </a:gridCol>
                <a:gridCol w="676212">
                  <a:extLst>
                    <a:ext uri="{9D8B030D-6E8A-4147-A177-3AD203B41FA5}">
                      <a16:colId xmlns:a16="http://schemas.microsoft.com/office/drawing/2014/main" val="3534803776"/>
                    </a:ext>
                  </a:extLst>
                </a:gridCol>
                <a:gridCol w="823751">
                  <a:extLst>
                    <a:ext uri="{9D8B030D-6E8A-4147-A177-3AD203B41FA5}">
                      <a16:colId xmlns:a16="http://schemas.microsoft.com/office/drawing/2014/main" val="2438115824"/>
                    </a:ext>
                  </a:extLst>
                </a:gridCol>
                <a:gridCol w="737686">
                  <a:extLst>
                    <a:ext uri="{9D8B030D-6E8A-4147-A177-3AD203B41FA5}">
                      <a16:colId xmlns:a16="http://schemas.microsoft.com/office/drawing/2014/main" val="1901835843"/>
                    </a:ext>
                  </a:extLst>
                </a:gridCol>
                <a:gridCol w="1002176">
                  <a:extLst>
                    <a:ext uri="{9D8B030D-6E8A-4147-A177-3AD203B41FA5}">
                      <a16:colId xmlns:a16="http://schemas.microsoft.com/office/drawing/2014/main" val="309703552"/>
                    </a:ext>
                  </a:extLst>
                </a:gridCol>
              </a:tblGrid>
              <a:tr h="432000"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關鍵績效指標項目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第一年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108.8.1~109.12.31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第二年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110.1.1~110.12.31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第三年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111.1.1~111.12.31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150806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目標值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達成情形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目標值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達成情形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目標值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達成情形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9548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癌症研究中心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51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24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7790422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445134" y="919218"/>
            <a:ext cx="3082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[IF</a:t>
            </a:r>
            <a:r>
              <a:rPr lang="zh-TW" altLang="zh-TW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≧</a:t>
            </a:r>
            <a:r>
              <a:rPr lang="en-US" altLang="zh-TW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10]</a:t>
            </a:r>
            <a:r>
              <a:rPr lang="zh-TW" altLang="en-US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之</a:t>
            </a:r>
            <a:r>
              <a:rPr lang="zh-TW" altLang="zh-TW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期刊論文發表篇數</a:t>
            </a:r>
          </a:p>
        </p:txBody>
      </p:sp>
      <p:grpSp>
        <p:nvGrpSpPr>
          <p:cNvPr id="10" name="群組 9"/>
          <p:cNvGrpSpPr/>
          <p:nvPr/>
        </p:nvGrpSpPr>
        <p:grpSpPr>
          <a:xfrm>
            <a:off x="18472" y="73866"/>
            <a:ext cx="9102086" cy="500820"/>
            <a:chOff x="0" y="1690293"/>
            <a:chExt cx="9102086" cy="548684"/>
          </a:xfrm>
        </p:grpSpPr>
        <p:sp>
          <p:nvSpPr>
            <p:cNvPr id="11" name="圓角矩形 10"/>
            <p:cNvSpPr/>
            <p:nvPr/>
          </p:nvSpPr>
          <p:spPr>
            <a:xfrm>
              <a:off x="0" y="1690293"/>
              <a:ext cx="9102086" cy="54868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圓角矩形 4"/>
            <p:cNvSpPr txBox="1"/>
            <p:nvPr/>
          </p:nvSpPr>
          <p:spPr>
            <a:xfrm>
              <a:off x="16070" y="1706363"/>
              <a:ext cx="9069946" cy="5165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200" b="1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校級</a:t>
              </a:r>
              <a:r>
                <a:rPr lang="zh-TW" altLang="en-US" sz="2200" b="1" u="sng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學術</a:t>
              </a:r>
              <a:r>
                <a:rPr lang="zh-TW" altLang="en-US" sz="2200" b="1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研究中心近三年</a:t>
              </a:r>
              <a:r>
                <a:rPr lang="en-US" altLang="zh-TW" sz="2200" b="1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(108</a:t>
              </a:r>
              <a:r>
                <a:rPr lang="zh-TW" altLang="en-US" sz="2200" b="1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年</a:t>
              </a:r>
              <a:r>
                <a:rPr lang="en-US" altLang="zh-TW" sz="2200" b="1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8</a:t>
              </a:r>
              <a:r>
                <a:rPr lang="zh-TW" altLang="en-US" sz="2200" b="1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月迄今</a:t>
              </a:r>
              <a:r>
                <a:rPr lang="en-US" altLang="zh-TW" sz="2200" b="1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)</a:t>
              </a:r>
              <a:r>
                <a:rPr lang="zh-TW" altLang="en-US" sz="2200" b="1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績效指標</a:t>
              </a:r>
              <a:r>
                <a:rPr lang="en-US" altLang="zh-TW" sz="2200" b="1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(KPI)</a:t>
              </a:r>
              <a:r>
                <a:rPr lang="zh-TW" altLang="en-US" sz="2200" b="1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達成情形</a:t>
              </a:r>
              <a:endParaRPr lang="zh-TW" altLang="en-US" sz="2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14902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26CB50-859D-4C7A-B95A-A9432EDEDC79}" type="slidenum"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07034" y="894491"/>
            <a:ext cx="4653339" cy="28800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與國際機構或國外學者合作發表之論文篇數</a:t>
            </a:r>
          </a:p>
        </p:txBody>
      </p:sp>
      <p:sp>
        <p:nvSpPr>
          <p:cNvPr id="17" name="矩形 16"/>
          <p:cNvSpPr/>
          <p:nvPr/>
        </p:nvSpPr>
        <p:spPr>
          <a:xfrm>
            <a:off x="391428" y="3491942"/>
            <a:ext cx="7584882" cy="57600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spcAft>
                <a:spcPts val="0"/>
              </a:spcAft>
            </a:pPr>
            <a:r>
              <a:rPr lang="zh-TW" altLang="zh-TW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參與計畫之中心年輕學者</a:t>
            </a:r>
            <a:r>
              <a:rPr lang="en-US" altLang="zh-TW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助理教授、專任主治醫師或</a:t>
            </a:r>
            <a:r>
              <a:rPr lang="en-US" altLang="zh-TW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45</a:t>
            </a:r>
            <a:r>
              <a:rPr lang="zh-TW" altLang="zh-TW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歲以下研究人員</a:t>
            </a:r>
            <a:r>
              <a:rPr lang="en-US" altLang="zh-TW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kern="100" dirty="0">
                <a:solidFill>
                  <a:srgbClr val="CC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以第一作者名義發表之論文篇數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003278"/>
              </p:ext>
            </p:extLst>
          </p:nvPr>
        </p:nvGraphicFramePr>
        <p:xfrm>
          <a:off x="480443" y="1228139"/>
          <a:ext cx="7259630" cy="11340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494098">
                  <a:extLst>
                    <a:ext uri="{9D8B030D-6E8A-4147-A177-3AD203B41FA5}">
                      <a16:colId xmlns:a16="http://schemas.microsoft.com/office/drawing/2014/main" val="2837546793"/>
                    </a:ext>
                  </a:extLst>
                </a:gridCol>
                <a:gridCol w="700803">
                  <a:extLst>
                    <a:ext uri="{9D8B030D-6E8A-4147-A177-3AD203B41FA5}">
                      <a16:colId xmlns:a16="http://schemas.microsoft.com/office/drawing/2014/main" val="2346651235"/>
                    </a:ext>
                  </a:extLst>
                </a:gridCol>
                <a:gridCol w="823749">
                  <a:extLst>
                    <a:ext uri="{9D8B030D-6E8A-4147-A177-3AD203B41FA5}">
                      <a16:colId xmlns:a16="http://schemas.microsoft.com/office/drawing/2014/main" val="1386714895"/>
                    </a:ext>
                  </a:extLst>
                </a:gridCol>
                <a:gridCol w="676212">
                  <a:extLst>
                    <a:ext uri="{9D8B030D-6E8A-4147-A177-3AD203B41FA5}">
                      <a16:colId xmlns:a16="http://schemas.microsoft.com/office/drawing/2014/main" val="3534803776"/>
                    </a:ext>
                  </a:extLst>
                </a:gridCol>
                <a:gridCol w="823751">
                  <a:extLst>
                    <a:ext uri="{9D8B030D-6E8A-4147-A177-3AD203B41FA5}">
                      <a16:colId xmlns:a16="http://schemas.microsoft.com/office/drawing/2014/main" val="2438115824"/>
                    </a:ext>
                  </a:extLst>
                </a:gridCol>
                <a:gridCol w="737686">
                  <a:extLst>
                    <a:ext uri="{9D8B030D-6E8A-4147-A177-3AD203B41FA5}">
                      <a16:colId xmlns:a16="http://schemas.microsoft.com/office/drawing/2014/main" val="1901835843"/>
                    </a:ext>
                  </a:extLst>
                </a:gridCol>
                <a:gridCol w="1003331">
                  <a:extLst>
                    <a:ext uri="{9D8B030D-6E8A-4147-A177-3AD203B41FA5}">
                      <a16:colId xmlns:a16="http://schemas.microsoft.com/office/drawing/2014/main" val="309703552"/>
                    </a:ext>
                  </a:extLst>
                </a:gridCol>
              </a:tblGrid>
              <a:tr h="432000"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關鍵績效指標項目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第一年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108.8.1~109.12.31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第二年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110.1.1~110.12.31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第三年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111.1.1~111.12.31</a:t>
                      </a:r>
                      <a:endParaRPr lang="zh-TW" sz="13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150806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目標值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達成情形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目標值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達成情形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目標值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達成情形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95486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癌症研究中心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13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159146"/>
                  </a:ext>
                </a:extLst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329084" y="589499"/>
            <a:ext cx="7810576" cy="32400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b="1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【</a:t>
            </a:r>
            <a:r>
              <a:rPr lang="zh-TW" altLang="zh-TW" b="1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論文發表</a:t>
            </a:r>
            <a:r>
              <a:rPr lang="en-US" altLang="zh-TW" b="1" kern="1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】</a:t>
            </a:r>
            <a:r>
              <a:rPr lang="en-US" altLang="zh-TW" sz="1600" kern="100" dirty="0">
                <a:solidFill>
                  <a:srgbClr val="0070C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(*</a:t>
            </a:r>
            <a:r>
              <a:rPr lang="zh-TW" altLang="zh-TW" sz="1600" kern="100" dirty="0">
                <a:solidFill>
                  <a:srgbClr val="0070C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僅採計與計畫主軸相關且以中心名義發表之期刊論文</a:t>
            </a:r>
            <a:r>
              <a:rPr lang="en-US" altLang="zh-TW" sz="1600" kern="100" dirty="0">
                <a:solidFill>
                  <a:srgbClr val="0070C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561552"/>
              </p:ext>
            </p:extLst>
          </p:nvPr>
        </p:nvGraphicFramePr>
        <p:xfrm>
          <a:off x="480443" y="4108052"/>
          <a:ext cx="8535446" cy="11340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32000">
                  <a:extLst>
                    <a:ext uri="{9D8B030D-6E8A-4147-A177-3AD203B41FA5}">
                      <a16:colId xmlns:a16="http://schemas.microsoft.com/office/drawing/2014/main" val="2837546793"/>
                    </a:ext>
                  </a:extLst>
                </a:gridCol>
                <a:gridCol w="606334">
                  <a:extLst>
                    <a:ext uri="{9D8B030D-6E8A-4147-A177-3AD203B41FA5}">
                      <a16:colId xmlns:a16="http://schemas.microsoft.com/office/drawing/2014/main" val="2346651235"/>
                    </a:ext>
                  </a:extLst>
                </a:gridCol>
                <a:gridCol w="716823">
                  <a:extLst>
                    <a:ext uri="{9D8B030D-6E8A-4147-A177-3AD203B41FA5}">
                      <a16:colId xmlns:a16="http://schemas.microsoft.com/office/drawing/2014/main" val="138671489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646353177"/>
                    </a:ext>
                  </a:extLst>
                </a:gridCol>
                <a:gridCol w="588437">
                  <a:extLst>
                    <a:ext uri="{9D8B030D-6E8A-4147-A177-3AD203B41FA5}">
                      <a16:colId xmlns:a16="http://schemas.microsoft.com/office/drawing/2014/main" val="3534803776"/>
                    </a:ext>
                  </a:extLst>
                </a:gridCol>
                <a:gridCol w="716824">
                  <a:extLst>
                    <a:ext uri="{9D8B030D-6E8A-4147-A177-3AD203B41FA5}">
                      <a16:colId xmlns:a16="http://schemas.microsoft.com/office/drawing/2014/main" val="243811582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990208661"/>
                    </a:ext>
                  </a:extLst>
                </a:gridCol>
                <a:gridCol w="641933">
                  <a:extLst>
                    <a:ext uri="{9D8B030D-6E8A-4147-A177-3AD203B41FA5}">
                      <a16:colId xmlns:a16="http://schemas.microsoft.com/office/drawing/2014/main" val="1901835843"/>
                    </a:ext>
                  </a:extLst>
                </a:gridCol>
                <a:gridCol w="873095">
                  <a:extLst>
                    <a:ext uri="{9D8B030D-6E8A-4147-A177-3AD203B41FA5}">
                      <a16:colId xmlns:a16="http://schemas.microsoft.com/office/drawing/2014/main" val="3097035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821610829"/>
                    </a:ext>
                  </a:extLst>
                </a:gridCol>
              </a:tblGrid>
              <a:tr h="432000"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關鍵績效指標項目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第一年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108.8.1~109.12.31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第二年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110.1.1~110.12.31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第三年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111.1.1~111.12.31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150806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目標值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達成情形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列計年輕學者人數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目標值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達成情形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列計年輕學者人數</a:t>
                      </a:r>
                      <a:endParaRPr lang="zh-TW" alt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目標值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達成情形</a:t>
                      </a: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列計年輕學者人數</a:t>
                      </a:r>
                      <a:endParaRPr lang="zh-TW" alt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95486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癌症研究中心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11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3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3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30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21634" marR="21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7790422"/>
                  </a:ext>
                </a:extLst>
              </a:tr>
            </a:tbl>
          </a:graphicData>
        </a:graphic>
      </p:graphicFrame>
      <p:grpSp>
        <p:nvGrpSpPr>
          <p:cNvPr id="13" name="群組 12"/>
          <p:cNvGrpSpPr/>
          <p:nvPr/>
        </p:nvGrpSpPr>
        <p:grpSpPr>
          <a:xfrm>
            <a:off x="18472" y="73866"/>
            <a:ext cx="9102086" cy="500820"/>
            <a:chOff x="0" y="1690293"/>
            <a:chExt cx="9102086" cy="548684"/>
          </a:xfrm>
        </p:grpSpPr>
        <p:sp>
          <p:nvSpPr>
            <p:cNvPr id="14" name="圓角矩形 13"/>
            <p:cNvSpPr/>
            <p:nvPr/>
          </p:nvSpPr>
          <p:spPr>
            <a:xfrm>
              <a:off x="0" y="1690293"/>
              <a:ext cx="9102086" cy="54868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圓角矩形 4"/>
            <p:cNvSpPr txBox="1"/>
            <p:nvPr/>
          </p:nvSpPr>
          <p:spPr>
            <a:xfrm>
              <a:off x="16070" y="1706363"/>
              <a:ext cx="9069946" cy="5165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200" b="1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校級</a:t>
              </a:r>
              <a:r>
                <a:rPr lang="zh-TW" altLang="en-US" sz="2200" b="1" u="sng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學術</a:t>
              </a:r>
              <a:r>
                <a:rPr lang="zh-TW" altLang="en-US" sz="2200" b="1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研究中心近三年</a:t>
              </a:r>
              <a:r>
                <a:rPr lang="en-US" altLang="zh-TW" sz="2200" b="1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(108</a:t>
              </a:r>
              <a:r>
                <a:rPr lang="zh-TW" altLang="en-US" sz="2200" b="1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年</a:t>
              </a:r>
              <a:r>
                <a:rPr lang="en-US" altLang="zh-TW" sz="2200" b="1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8</a:t>
              </a:r>
              <a:r>
                <a:rPr lang="zh-TW" altLang="en-US" sz="2200" b="1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月迄今</a:t>
              </a:r>
              <a:r>
                <a:rPr lang="en-US" altLang="zh-TW" sz="2200" b="1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)</a:t>
              </a:r>
              <a:r>
                <a:rPr lang="zh-TW" altLang="en-US" sz="2200" b="1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績效指標</a:t>
              </a:r>
              <a:r>
                <a:rPr lang="en-US" altLang="zh-TW" sz="2200" b="1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(KPI)</a:t>
              </a:r>
              <a:r>
                <a:rPr lang="zh-TW" altLang="en-US" sz="2200" b="1" kern="12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達成情形</a:t>
              </a:r>
              <a:endParaRPr lang="zh-TW" altLang="en-US" sz="2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49434841"/>
      </p:ext>
    </p:extLst>
  </p:cSld>
  <p:clrMapOvr>
    <a:masterClrMapping/>
  </p:clrMapOvr>
</p:sld>
</file>

<file path=ppt/theme/theme1.xml><?xml version="1.0" encoding="utf-8"?>
<a:theme xmlns:a="http://schemas.openxmlformats.org/drawingml/2006/main" name="佈景主題1">
  <a:themeElements>
    <a:clrScheme name="自訂 2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482AB"/>
      </a:accent1>
      <a:accent2>
        <a:srgbClr val="124163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1" id="{0F48BC16-44E6-4228-9712-210980D18251}" vid="{937B0E08-2D2C-48C4-B587-430A970C1188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kmu0918</Template>
  <TotalTime>19942</TotalTime>
  <Words>293</Words>
  <Application>Microsoft Office PowerPoint</Application>
  <PresentationFormat>如螢幕大小 (4:3)</PresentationFormat>
  <Paragraphs>96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佈景主題1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妤萱 洪</cp:lastModifiedBy>
  <cp:revision>3170</cp:revision>
  <cp:lastPrinted>2021-11-18T08:21:41Z</cp:lastPrinted>
  <dcterms:created xsi:type="dcterms:W3CDTF">2018-06-05T07:04:37Z</dcterms:created>
  <dcterms:modified xsi:type="dcterms:W3CDTF">2025-05-14T08:12:12Z</dcterms:modified>
</cp:coreProperties>
</file>